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5" r:id="rId3"/>
    <p:sldId id="272" r:id="rId4"/>
    <p:sldId id="266" r:id="rId5"/>
    <p:sldId id="268" r:id="rId6"/>
    <p:sldId id="267" r:id="rId7"/>
    <p:sldId id="271" r:id="rId8"/>
    <p:sldId id="263" r:id="rId9"/>
    <p:sldId id="258" r:id="rId10"/>
    <p:sldId id="274" r:id="rId11"/>
    <p:sldId id="273" r:id="rId12"/>
    <p:sldId id="259" r:id="rId13"/>
    <p:sldId id="279" r:id="rId14"/>
    <p:sldId id="280" r:id="rId15"/>
    <p:sldId id="260" r:id="rId16"/>
    <p:sldId id="275" r:id="rId17"/>
    <p:sldId id="277" r:id="rId18"/>
    <p:sldId id="261" r:id="rId19"/>
    <p:sldId id="278"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B445E-27F7-494B-BE2B-5D9DBA58043F}" type="datetimeFigureOut">
              <a:rPr lang="en-GB" smtClean="0"/>
              <a:t>11/06/2021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8442F-7430-46AA-961F-B70A8A599015}" type="slidenum">
              <a:rPr lang="en-GB" smtClean="0"/>
              <a:t>‹#›</a:t>
            </a:fld>
            <a:endParaRPr lang="en-GB"/>
          </a:p>
        </p:txBody>
      </p:sp>
    </p:spTree>
    <p:extLst>
      <p:ext uri="{BB962C8B-B14F-4D97-AF65-F5344CB8AC3E}">
        <p14:creationId xmlns:p14="http://schemas.microsoft.com/office/powerpoint/2010/main" val="196952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58389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468429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311755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1408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734746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02226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870879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24356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328962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86328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38CC0-43C1-46B1-90B7-E38000826B8D}" type="datetimeFigureOut">
              <a:rPr lang="en-GB" smtClean="0"/>
              <a:t>11/06/2021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908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417730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38CC0-43C1-46B1-90B7-E38000826B8D}" type="datetimeFigureOut">
              <a:rPr lang="en-GB" smtClean="0"/>
              <a:t>11/06/2021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66394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438CC0-43C1-46B1-90B7-E38000826B8D}" type="datetimeFigureOut">
              <a:rPr lang="en-GB" smtClean="0"/>
              <a:t>11/06/2021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1340662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38CC0-43C1-46B1-90B7-E38000826B8D}" type="datetimeFigureOut">
              <a:rPr lang="en-GB" smtClean="0"/>
              <a:t>11/06/2021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4222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591582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438CC0-43C1-46B1-90B7-E38000826B8D}" type="datetimeFigureOut">
              <a:rPr lang="en-GB" smtClean="0"/>
              <a:t>11/06/2021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8BDB71-538E-4C60-BA59-3766982F95ED}" type="slidenum">
              <a:rPr lang="en-GB" smtClean="0"/>
              <a:t>‹#›</a:t>
            </a:fld>
            <a:endParaRPr lang="en-GB"/>
          </a:p>
        </p:txBody>
      </p:sp>
    </p:spTree>
    <p:extLst>
      <p:ext uri="{BB962C8B-B14F-4D97-AF65-F5344CB8AC3E}">
        <p14:creationId xmlns:p14="http://schemas.microsoft.com/office/powerpoint/2010/main" val="276724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9438CC0-43C1-46B1-90B7-E38000826B8D}" type="datetimeFigureOut">
              <a:rPr lang="en-GB" smtClean="0"/>
              <a:t>11/06/2021</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8BDB71-538E-4C60-BA59-3766982F95ED}" type="slidenum">
              <a:rPr lang="en-GB" smtClean="0"/>
              <a:t>‹#›</a:t>
            </a:fld>
            <a:endParaRPr lang="en-GB"/>
          </a:p>
        </p:txBody>
      </p:sp>
    </p:spTree>
    <p:extLst>
      <p:ext uri="{BB962C8B-B14F-4D97-AF65-F5344CB8AC3E}">
        <p14:creationId xmlns:p14="http://schemas.microsoft.com/office/powerpoint/2010/main" val="1186363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EE55-56DA-45B0-91CA-EF1E65BEFC75}"/>
              </a:ext>
            </a:extLst>
          </p:cNvPr>
          <p:cNvSpPr>
            <a:spLocks noGrp="1"/>
          </p:cNvSpPr>
          <p:nvPr>
            <p:ph type="ctrTitle"/>
          </p:nvPr>
        </p:nvSpPr>
        <p:spPr/>
        <p:txBody>
          <a:bodyPr/>
          <a:lstStyle/>
          <a:p>
            <a:r>
              <a:rPr lang="en-GB" dirty="0"/>
              <a:t>QA Cinema Project</a:t>
            </a:r>
          </a:p>
        </p:txBody>
      </p:sp>
      <p:sp>
        <p:nvSpPr>
          <p:cNvPr id="3" name="Subtitle 2">
            <a:extLst>
              <a:ext uri="{FF2B5EF4-FFF2-40B4-BE49-F238E27FC236}">
                <a16:creationId xmlns:a16="http://schemas.microsoft.com/office/drawing/2014/main" id="{9CC73410-70D8-498F-926E-790D35E2668C}"/>
              </a:ext>
            </a:extLst>
          </p:cNvPr>
          <p:cNvSpPr>
            <a:spLocks noGrp="1"/>
          </p:cNvSpPr>
          <p:nvPr>
            <p:ph type="subTitle" idx="1"/>
          </p:nvPr>
        </p:nvSpPr>
        <p:spPr/>
        <p:txBody>
          <a:bodyPr/>
          <a:lstStyle/>
          <a:p>
            <a:r>
              <a:rPr lang="en-GB" dirty="0"/>
              <a:t>Team PO</a:t>
            </a:r>
          </a:p>
        </p:txBody>
      </p:sp>
    </p:spTree>
    <p:extLst>
      <p:ext uri="{BB962C8B-B14F-4D97-AF65-F5344CB8AC3E}">
        <p14:creationId xmlns:p14="http://schemas.microsoft.com/office/powerpoint/2010/main" val="2232113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C644-1CC0-4AD9-99E7-3FD3C572D6F0}"/>
              </a:ext>
            </a:extLst>
          </p:cNvPr>
          <p:cNvSpPr>
            <a:spLocks noGrp="1"/>
          </p:cNvSpPr>
          <p:nvPr>
            <p:ph type="title"/>
          </p:nvPr>
        </p:nvSpPr>
        <p:spPr/>
        <p:txBody>
          <a:bodyPr/>
          <a:lstStyle/>
          <a:p>
            <a:r>
              <a:rPr lang="en-GB" dirty="0"/>
              <a:t>Continuous Integration</a:t>
            </a:r>
          </a:p>
        </p:txBody>
      </p:sp>
      <p:pic>
        <p:nvPicPr>
          <p:cNvPr id="5" name="Picture 4">
            <a:extLst>
              <a:ext uri="{FF2B5EF4-FFF2-40B4-BE49-F238E27FC236}">
                <a16:creationId xmlns:a16="http://schemas.microsoft.com/office/drawing/2014/main" id="{CBA2C892-1A25-4715-841A-87760BE70B17}"/>
              </a:ext>
            </a:extLst>
          </p:cNvPr>
          <p:cNvPicPr>
            <a:picLocks noChangeAspect="1"/>
          </p:cNvPicPr>
          <p:nvPr/>
        </p:nvPicPr>
        <p:blipFill>
          <a:blip r:embed="rId2"/>
          <a:stretch>
            <a:fillRect/>
          </a:stretch>
        </p:blipFill>
        <p:spPr>
          <a:xfrm>
            <a:off x="2835869" y="1845890"/>
            <a:ext cx="6517086" cy="4393592"/>
          </a:xfrm>
          <a:prstGeom prst="rect">
            <a:avLst/>
          </a:prstGeom>
        </p:spPr>
      </p:pic>
    </p:spTree>
    <p:extLst>
      <p:ext uri="{BB962C8B-B14F-4D97-AF65-F5344CB8AC3E}">
        <p14:creationId xmlns:p14="http://schemas.microsoft.com/office/powerpoint/2010/main" val="324904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1026" name="Picture 2">
            <a:extLst>
              <a:ext uri="{FF2B5EF4-FFF2-40B4-BE49-F238E27FC236}">
                <a16:creationId xmlns:a16="http://schemas.microsoft.com/office/drawing/2014/main" id="{30C0427D-37AD-4E8B-BB87-63AA3956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311" y="2689715"/>
            <a:ext cx="3775378" cy="147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93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3074" name="Picture 2">
            <a:extLst>
              <a:ext uri="{FF2B5EF4-FFF2-40B4-BE49-F238E27FC236}">
                <a16:creationId xmlns:a16="http://schemas.microsoft.com/office/drawing/2014/main" id="{594605F9-FD32-4148-AC1D-6946B908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1938730"/>
            <a:ext cx="82296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09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8" name="Picture 7">
            <a:extLst>
              <a:ext uri="{FF2B5EF4-FFF2-40B4-BE49-F238E27FC236}">
                <a16:creationId xmlns:a16="http://schemas.microsoft.com/office/drawing/2014/main" id="{6D352C82-EDA7-46F7-8D98-3D5B5CC1A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589" y="2466840"/>
            <a:ext cx="9097645" cy="1924319"/>
          </a:xfrm>
          <a:prstGeom prst="rect">
            <a:avLst/>
          </a:prstGeom>
        </p:spPr>
      </p:pic>
    </p:spTree>
    <p:extLst>
      <p:ext uri="{BB962C8B-B14F-4D97-AF65-F5344CB8AC3E}">
        <p14:creationId xmlns:p14="http://schemas.microsoft.com/office/powerpoint/2010/main" val="407619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D82-152C-4379-A67A-6B0ED95E14B1}"/>
              </a:ext>
            </a:extLst>
          </p:cNvPr>
          <p:cNvSpPr>
            <a:spLocks noGrp="1"/>
          </p:cNvSpPr>
          <p:nvPr>
            <p:ph type="title"/>
          </p:nvPr>
        </p:nvSpPr>
        <p:spPr/>
        <p:txBody>
          <a:bodyPr/>
          <a:lstStyle/>
          <a:p>
            <a:r>
              <a:rPr lang="en-GB" dirty="0"/>
              <a:t>Testing</a:t>
            </a:r>
          </a:p>
        </p:txBody>
      </p:sp>
      <p:pic>
        <p:nvPicPr>
          <p:cNvPr id="3074" name="Picture 2">
            <a:extLst>
              <a:ext uri="{FF2B5EF4-FFF2-40B4-BE49-F238E27FC236}">
                <a16:creationId xmlns:a16="http://schemas.microsoft.com/office/drawing/2014/main" id="{594605F9-FD32-4148-AC1D-6946B908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31" y="1987560"/>
            <a:ext cx="6842881" cy="28828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5BD4C53-C972-4FC8-A6C9-67E7A76D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94" y="2097087"/>
            <a:ext cx="3626453" cy="266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6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8528-C4EA-4125-85C6-853B00BBEF0B}"/>
              </a:ext>
            </a:extLst>
          </p:cNvPr>
          <p:cNvSpPr>
            <a:spLocks noGrp="1"/>
          </p:cNvSpPr>
          <p:nvPr>
            <p:ph type="title"/>
          </p:nvPr>
        </p:nvSpPr>
        <p:spPr/>
        <p:txBody>
          <a:bodyPr/>
          <a:lstStyle/>
          <a:p>
            <a:r>
              <a:rPr lang="en-GB" dirty="0"/>
              <a:t>Demonstration</a:t>
            </a:r>
          </a:p>
        </p:txBody>
      </p:sp>
      <p:pic>
        <p:nvPicPr>
          <p:cNvPr id="4" name="Picture 3">
            <a:extLst>
              <a:ext uri="{FF2B5EF4-FFF2-40B4-BE49-F238E27FC236}">
                <a16:creationId xmlns:a16="http://schemas.microsoft.com/office/drawing/2014/main" id="{DF8B122F-137A-4925-B85B-9633D4557D66}"/>
              </a:ext>
            </a:extLst>
          </p:cNvPr>
          <p:cNvPicPr>
            <a:picLocks noChangeAspect="1"/>
          </p:cNvPicPr>
          <p:nvPr/>
        </p:nvPicPr>
        <p:blipFill>
          <a:blip r:embed="rId2"/>
          <a:stretch>
            <a:fillRect/>
          </a:stretch>
        </p:blipFill>
        <p:spPr>
          <a:xfrm>
            <a:off x="8125412" y="1875249"/>
            <a:ext cx="3081390" cy="3917659"/>
          </a:xfrm>
          <a:prstGeom prst="rect">
            <a:avLst/>
          </a:prstGeom>
        </p:spPr>
      </p:pic>
      <p:pic>
        <p:nvPicPr>
          <p:cNvPr id="7" name="Picture 6">
            <a:extLst>
              <a:ext uri="{FF2B5EF4-FFF2-40B4-BE49-F238E27FC236}">
                <a16:creationId xmlns:a16="http://schemas.microsoft.com/office/drawing/2014/main" id="{5977120B-8845-43D5-996C-048C6FEDB9C3}"/>
              </a:ext>
            </a:extLst>
          </p:cNvPr>
          <p:cNvPicPr>
            <a:picLocks noChangeAspect="1"/>
          </p:cNvPicPr>
          <p:nvPr/>
        </p:nvPicPr>
        <p:blipFill>
          <a:blip r:embed="rId3"/>
          <a:stretch>
            <a:fillRect/>
          </a:stretch>
        </p:blipFill>
        <p:spPr>
          <a:xfrm>
            <a:off x="712071" y="2294608"/>
            <a:ext cx="3351340" cy="3078940"/>
          </a:xfrm>
          <a:prstGeom prst="rect">
            <a:avLst/>
          </a:prstGeom>
        </p:spPr>
      </p:pic>
      <p:pic>
        <p:nvPicPr>
          <p:cNvPr id="6" name="Picture 5">
            <a:extLst>
              <a:ext uri="{FF2B5EF4-FFF2-40B4-BE49-F238E27FC236}">
                <a16:creationId xmlns:a16="http://schemas.microsoft.com/office/drawing/2014/main" id="{9214CA37-B081-4D30-ACD8-AADAB0874965}"/>
              </a:ext>
            </a:extLst>
          </p:cNvPr>
          <p:cNvPicPr>
            <a:picLocks noChangeAspect="1"/>
          </p:cNvPicPr>
          <p:nvPr/>
        </p:nvPicPr>
        <p:blipFill>
          <a:blip r:embed="rId4"/>
          <a:stretch>
            <a:fillRect/>
          </a:stretch>
        </p:blipFill>
        <p:spPr>
          <a:xfrm>
            <a:off x="4300681" y="2159342"/>
            <a:ext cx="3587461" cy="3349472"/>
          </a:xfrm>
          <a:prstGeom prst="rect">
            <a:avLst/>
          </a:prstGeom>
        </p:spPr>
      </p:pic>
    </p:spTree>
    <p:extLst>
      <p:ext uri="{BB962C8B-B14F-4D97-AF65-F5344CB8AC3E}">
        <p14:creationId xmlns:p14="http://schemas.microsoft.com/office/powerpoint/2010/main" val="254478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Sprint Review</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a:xfrm>
            <a:off x="1141413" y="2249486"/>
            <a:ext cx="4954588" cy="3376201"/>
          </a:xfrm>
        </p:spPr>
        <p:txBody>
          <a:bodyPr>
            <a:normAutofit fontScale="70000" lnSpcReduction="20000"/>
          </a:bodyPr>
          <a:lstStyle/>
          <a:p>
            <a:r>
              <a:rPr lang="en-US" dirty="0"/>
              <a:t>In a traditional sprint review, the product owner and key stakeholders are present to discuss the work done and to adapt the backlog moving forward. With our project, we had only ourselves in the meeting, so we presented the parts of the website we each made to each other. </a:t>
            </a:r>
          </a:p>
          <a:p>
            <a:r>
              <a:rPr lang="en-US" dirty="0"/>
              <a:t>We had a system where we had mini sprint review-</a:t>
            </a:r>
            <a:r>
              <a:rPr lang="en-US" dirty="0" err="1"/>
              <a:t>esque</a:t>
            </a:r>
            <a:r>
              <a:rPr lang="en-US" dirty="0"/>
              <a:t> meetings after lunch and at the end of the day to ensure that we were all on the same page.</a:t>
            </a:r>
          </a:p>
          <a:p>
            <a:endParaRPr lang="en-GB" dirty="0"/>
          </a:p>
        </p:txBody>
      </p:sp>
      <p:pic>
        <p:nvPicPr>
          <p:cNvPr id="4" name="Picture 3">
            <a:extLst>
              <a:ext uri="{FF2B5EF4-FFF2-40B4-BE49-F238E27FC236}">
                <a16:creationId xmlns:a16="http://schemas.microsoft.com/office/drawing/2014/main" id="{7D156DC9-0EE8-44BD-895E-E06A986CBA22}"/>
              </a:ext>
            </a:extLst>
          </p:cNvPr>
          <p:cNvPicPr>
            <a:picLocks noChangeAspect="1"/>
          </p:cNvPicPr>
          <p:nvPr/>
        </p:nvPicPr>
        <p:blipFill>
          <a:blip r:embed="rId2"/>
          <a:stretch>
            <a:fillRect/>
          </a:stretch>
        </p:blipFill>
        <p:spPr>
          <a:xfrm>
            <a:off x="6094412" y="2249486"/>
            <a:ext cx="5413800" cy="3376201"/>
          </a:xfrm>
          <a:prstGeom prst="rect">
            <a:avLst/>
          </a:prstGeom>
        </p:spPr>
      </p:pic>
    </p:spTree>
    <p:extLst>
      <p:ext uri="{BB962C8B-B14F-4D97-AF65-F5344CB8AC3E}">
        <p14:creationId xmlns:p14="http://schemas.microsoft.com/office/powerpoint/2010/main" val="1654077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Review</a:t>
            </a:r>
          </a:p>
        </p:txBody>
      </p:sp>
      <p:pic>
        <p:nvPicPr>
          <p:cNvPr id="4" name="Picture 3">
            <a:extLst>
              <a:ext uri="{FF2B5EF4-FFF2-40B4-BE49-F238E27FC236}">
                <a16:creationId xmlns:a16="http://schemas.microsoft.com/office/drawing/2014/main" id="{D2C5F511-4D48-41EC-A862-4DA5B0044CB0}"/>
              </a:ext>
            </a:extLst>
          </p:cNvPr>
          <p:cNvPicPr>
            <a:picLocks noChangeAspect="1"/>
          </p:cNvPicPr>
          <p:nvPr/>
        </p:nvPicPr>
        <p:blipFill>
          <a:blip r:embed="rId2"/>
          <a:stretch>
            <a:fillRect/>
          </a:stretch>
        </p:blipFill>
        <p:spPr>
          <a:xfrm>
            <a:off x="2761631" y="1842513"/>
            <a:ext cx="6668737" cy="4396969"/>
          </a:xfrm>
          <a:prstGeom prst="rect">
            <a:avLst/>
          </a:prstGeom>
        </p:spPr>
      </p:pic>
    </p:spTree>
    <p:extLst>
      <p:ext uri="{BB962C8B-B14F-4D97-AF65-F5344CB8AC3E}">
        <p14:creationId xmlns:p14="http://schemas.microsoft.com/office/powerpoint/2010/main" val="354759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Review</a:t>
            </a:r>
          </a:p>
        </p:txBody>
      </p:sp>
      <p:pic>
        <p:nvPicPr>
          <p:cNvPr id="8" name="Picture 7">
            <a:extLst>
              <a:ext uri="{FF2B5EF4-FFF2-40B4-BE49-F238E27FC236}">
                <a16:creationId xmlns:a16="http://schemas.microsoft.com/office/drawing/2014/main" id="{CC68EBAB-C7D0-407F-8716-7094C30611F5}"/>
              </a:ext>
            </a:extLst>
          </p:cNvPr>
          <p:cNvPicPr>
            <a:picLocks noChangeAspect="1"/>
          </p:cNvPicPr>
          <p:nvPr/>
        </p:nvPicPr>
        <p:blipFill>
          <a:blip r:embed="rId2"/>
          <a:stretch>
            <a:fillRect/>
          </a:stretch>
        </p:blipFill>
        <p:spPr>
          <a:xfrm>
            <a:off x="1465248" y="2097088"/>
            <a:ext cx="5953956" cy="2734057"/>
          </a:xfrm>
          <a:prstGeom prst="rect">
            <a:avLst/>
          </a:prstGeom>
        </p:spPr>
      </p:pic>
      <p:pic>
        <p:nvPicPr>
          <p:cNvPr id="3074" name="Picture 2">
            <a:extLst>
              <a:ext uri="{FF2B5EF4-FFF2-40B4-BE49-F238E27FC236}">
                <a16:creationId xmlns:a16="http://schemas.microsoft.com/office/drawing/2014/main" id="{A815BDBA-8143-4C62-BA12-3FE4BC9D9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1"/>
          <a:stretch/>
        </p:blipFill>
        <p:spPr bwMode="auto">
          <a:xfrm>
            <a:off x="8132937" y="286763"/>
            <a:ext cx="1971675" cy="6354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05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Sprint Retrospective</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p:txBody>
          <a:bodyPr>
            <a:normAutofit lnSpcReduction="10000"/>
          </a:bodyPr>
          <a:lstStyle/>
          <a:p>
            <a:r>
              <a:rPr lang="en-US" dirty="0"/>
              <a:t>Initial sprint went very well.</a:t>
            </a:r>
          </a:p>
          <a:p>
            <a:pPr lvl="1"/>
            <a:r>
              <a:rPr lang="en-US" dirty="0"/>
              <a:t>We were able to create the skeleton of the website together and got comfortable working in varying group sizes. </a:t>
            </a:r>
          </a:p>
          <a:p>
            <a:pPr lvl="1"/>
            <a:r>
              <a:rPr lang="en-US" dirty="0"/>
              <a:t>A clear plan was created that we could all refer back to.</a:t>
            </a:r>
          </a:p>
          <a:p>
            <a:r>
              <a:rPr lang="en-US" dirty="0"/>
              <a:t>Next Sprint:</a:t>
            </a:r>
          </a:p>
          <a:p>
            <a:pPr lvl="1"/>
            <a:r>
              <a:rPr lang="en-US" dirty="0"/>
              <a:t>One page/feature worked on per person</a:t>
            </a:r>
          </a:p>
          <a:p>
            <a:pPr lvl="1"/>
            <a:r>
              <a:rPr lang="en-US" dirty="0"/>
              <a:t>Meeting every few hours</a:t>
            </a:r>
          </a:p>
          <a:p>
            <a:pPr lvl="1"/>
            <a:r>
              <a:rPr lang="en-US" dirty="0"/>
              <a:t>One member responsible for uniform styling</a:t>
            </a:r>
          </a:p>
          <a:p>
            <a:endParaRPr lang="en-GB" dirty="0"/>
          </a:p>
        </p:txBody>
      </p:sp>
    </p:spTree>
    <p:extLst>
      <p:ext uri="{BB962C8B-B14F-4D97-AF65-F5344CB8AC3E}">
        <p14:creationId xmlns:p14="http://schemas.microsoft.com/office/powerpoint/2010/main" val="81523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DAEF-1628-4C1C-9639-BB61756D2FA0}"/>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87C423D-A983-4613-B521-54C30C9103DD}"/>
              </a:ext>
            </a:extLst>
          </p:cNvPr>
          <p:cNvSpPr>
            <a:spLocks noGrp="1"/>
          </p:cNvSpPr>
          <p:nvPr>
            <p:ph idx="1"/>
          </p:nvPr>
        </p:nvSpPr>
        <p:spPr>
          <a:xfrm>
            <a:off x="1141412" y="2249487"/>
            <a:ext cx="5301333" cy="3541714"/>
          </a:xfrm>
        </p:spPr>
        <p:txBody>
          <a:bodyPr/>
          <a:lstStyle/>
          <a:p>
            <a:r>
              <a:rPr lang="en-US" dirty="0"/>
              <a:t>Who are we?</a:t>
            </a:r>
          </a:p>
          <a:p>
            <a:pPr lvl="1"/>
            <a:r>
              <a:rPr lang="en-GB" dirty="0"/>
              <a:t>Jordan Lewis</a:t>
            </a:r>
          </a:p>
          <a:p>
            <a:pPr lvl="1"/>
            <a:r>
              <a:rPr lang="en-GB" dirty="0"/>
              <a:t>Mark </a:t>
            </a:r>
            <a:r>
              <a:rPr lang="en-GB" dirty="0" err="1"/>
              <a:t>Gasmido</a:t>
            </a:r>
            <a:endParaRPr lang="en-GB" dirty="0"/>
          </a:p>
          <a:p>
            <a:pPr lvl="1"/>
            <a:r>
              <a:rPr lang="en-GB" dirty="0"/>
              <a:t>Mohamed </a:t>
            </a:r>
            <a:r>
              <a:rPr lang="en-GB" dirty="0" err="1"/>
              <a:t>Sajath</a:t>
            </a:r>
            <a:r>
              <a:rPr lang="en-GB" dirty="0"/>
              <a:t> </a:t>
            </a:r>
            <a:r>
              <a:rPr lang="en-GB" dirty="0" err="1"/>
              <a:t>Raffeek</a:t>
            </a:r>
            <a:endParaRPr lang="en-GB" dirty="0"/>
          </a:p>
          <a:p>
            <a:pPr lvl="1"/>
            <a:r>
              <a:rPr lang="en-GB" dirty="0"/>
              <a:t>Philip </a:t>
            </a:r>
            <a:r>
              <a:rPr lang="en-GB" dirty="0" err="1"/>
              <a:t>Ugona</a:t>
            </a:r>
            <a:endParaRPr lang="en-GB" dirty="0"/>
          </a:p>
          <a:p>
            <a:pPr lvl="1"/>
            <a:r>
              <a:rPr lang="en-GB" dirty="0"/>
              <a:t>Ryan </a:t>
            </a:r>
            <a:r>
              <a:rPr lang="en-GB" dirty="0" err="1"/>
              <a:t>Glennerster</a:t>
            </a:r>
            <a:endParaRPr lang="en-GB" dirty="0"/>
          </a:p>
          <a:p>
            <a:pPr lvl="1"/>
            <a:endParaRPr lang="en-US" dirty="0"/>
          </a:p>
        </p:txBody>
      </p:sp>
      <p:pic>
        <p:nvPicPr>
          <p:cNvPr id="2052" name="Picture 4" descr="Po | P.M. Universe Wiki | Fandom">
            <a:extLst>
              <a:ext uri="{FF2B5EF4-FFF2-40B4-BE49-F238E27FC236}">
                <a16:creationId xmlns:a16="http://schemas.microsoft.com/office/drawing/2014/main" id="{B8166B91-A281-4A90-A281-EE9F3E2DB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245" y="1638120"/>
            <a:ext cx="2377277" cy="444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5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98F4-8FC2-4208-899D-23F8BF12BC2A}"/>
              </a:ext>
            </a:extLst>
          </p:cNvPr>
          <p:cNvSpPr>
            <a:spLocks noGrp="1"/>
          </p:cNvSpPr>
          <p:nvPr>
            <p:ph type="title"/>
          </p:nvPr>
        </p:nvSpPr>
        <p:spPr/>
        <p:txBody>
          <a:bodyPr>
            <a:normAutofit/>
          </a:bodyPr>
          <a:lstStyle/>
          <a:p>
            <a:r>
              <a:rPr lang="en-GB" dirty="0"/>
              <a:t>Conclusion</a:t>
            </a:r>
          </a:p>
        </p:txBody>
      </p:sp>
      <p:sp>
        <p:nvSpPr>
          <p:cNvPr id="3" name="Content Placeholder 2">
            <a:extLst>
              <a:ext uri="{FF2B5EF4-FFF2-40B4-BE49-F238E27FC236}">
                <a16:creationId xmlns:a16="http://schemas.microsoft.com/office/drawing/2014/main" id="{531308D5-6570-41FA-BD5A-96F2DBA7B855}"/>
              </a:ext>
            </a:extLst>
          </p:cNvPr>
          <p:cNvSpPr>
            <a:spLocks noGrp="1"/>
          </p:cNvSpPr>
          <p:nvPr>
            <p:ph idx="1"/>
          </p:nvPr>
        </p:nvSpPr>
        <p:spPr/>
        <p:txBody>
          <a:bodyPr/>
          <a:lstStyle/>
          <a:p>
            <a:r>
              <a:rPr lang="en-US" dirty="0"/>
              <a:t>Project is a success</a:t>
            </a:r>
          </a:p>
          <a:p>
            <a:pPr lvl="1"/>
            <a:r>
              <a:rPr lang="en-GB" dirty="0"/>
              <a:t>Immensely pleased with the outcome</a:t>
            </a:r>
          </a:p>
          <a:p>
            <a:pPr lvl="1"/>
            <a:r>
              <a:rPr lang="en-GB" dirty="0"/>
              <a:t>Teamwork</a:t>
            </a:r>
          </a:p>
          <a:p>
            <a:pPr lvl="1"/>
            <a:r>
              <a:rPr lang="en-GB" dirty="0"/>
              <a:t>K.I.S.S. mentality</a:t>
            </a:r>
          </a:p>
          <a:p>
            <a:pPr lvl="1"/>
            <a:r>
              <a:rPr lang="en-US" dirty="0"/>
              <a:t>Room for improvement</a:t>
            </a:r>
            <a:endParaRPr lang="en-GB" dirty="0"/>
          </a:p>
          <a:p>
            <a:r>
              <a:rPr lang="en-GB" dirty="0"/>
              <a:t>QA Cinemas 2: Electric Boogaloo?</a:t>
            </a:r>
          </a:p>
        </p:txBody>
      </p:sp>
    </p:spTree>
    <p:extLst>
      <p:ext uri="{BB962C8B-B14F-4D97-AF65-F5344CB8AC3E}">
        <p14:creationId xmlns:p14="http://schemas.microsoft.com/office/powerpoint/2010/main" val="427518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DAEF-1628-4C1C-9639-BB61756D2FA0}"/>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87C423D-A983-4613-B521-54C30C9103DD}"/>
              </a:ext>
            </a:extLst>
          </p:cNvPr>
          <p:cNvSpPr>
            <a:spLocks noGrp="1"/>
          </p:cNvSpPr>
          <p:nvPr>
            <p:ph idx="1"/>
          </p:nvPr>
        </p:nvSpPr>
        <p:spPr>
          <a:xfrm>
            <a:off x="1141412" y="1762925"/>
            <a:ext cx="9905999" cy="3541714"/>
          </a:xfrm>
        </p:spPr>
        <p:txBody>
          <a:bodyPr/>
          <a:lstStyle/>
          <a:p>
            <a:r>
              <a:rPr lang="en-US" dirty="0"/>
              <a:t>How did we approach the Specification?</a:t>
            </a:r>
          </a:p>
        </p:txBody>
      </p:sp>
      <p:pic>
        <p:nvPicPr>
          <p:cNvPr id="5" name="Picture 4">
            <a:extLst>
              <a:ext uri="{FF2B5EF4-FFF2-40B4-BE49-F238E27FC236}">
                <a16:creationId xmlns:a16="http://schemas.microsoft.com/office/drawing/2014/main" id="{AF13F64E-B606-430D-806C-22C2D967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408" y="2249472"/>
            <a:ext cx="7546005" cy="4199574"/>
          </a:xfrm>
          <a:prstGeom prst="rect">
            <a:avLst/>
          </a:prstGeom>
        </p:spPr>
      </p:pic>
    </p:spTree>
    <p:extLst>
      <p:ext uri="{BB962C8B-B14F-4D97-AF65-F5344CB8AC3E}">
        <p14:creationId xmlns:p14="http://schemas.microsoft.com/office/powerpoint/2010/main" val="204513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7A8D-D9D1-4E60-82D3-1EA8351759D3}"/>
              </a:ext>
            </a:extLst>
          </p:cNvPr>
          <p:cNvSpPr>
            <a:spLocks noGrp="1"/>
          </p:cNvSpPr>
          <p:nvPr>
            <p:ph type="title"/>
          </p:nvPr>
        </p:nvSpPr>
        <p:spPr/>
        <p:txBody>
          <a:bodyPr/>
          <a:lstStyle/>
          <a:p>
            <a:r>
              <a:rPr lang="en-US" dirty="0"/>
              <a:t>Concept</a:t>
            </a:r>
            <a:endParaRPr lang="en-GB" dirty="0"/>
          </a:p>
        </p:txBody>
      </p:sp>
      <p:pic>
        <p:nvPicPr>
          <p:cNvPr id="4" name="Picture 3">
            <a:extLst>
              <a:ext uri="{FF2B5EF4-FFF2-40B4-BE49-F238E27FC236}">
                <a16:creationId xmlns:a16="http://schemas.microsoft.com/office/drawing/2014/main" id="{B829A3C6-7DBA-4A7A-BB63-5318C4C42063}"/>
              </a:ext>
            </a:extLst>
          </p:cNvPr>
          <p:cNvPicPr>
            <a:picLocks noChangeAspect="1"/>
          </p:cNvPicPr>
          <p:nvPr/>
        </p:nvPicPr>
        <p:blipFill rotWithShape="1">
          <a:blip r:embed="rId2"/>
          <a:srcRect l="674" t="1472" r="1098" b="1687"/>
          <a:stretch/>
        </p:blipFill>
        <p:spPr>
          <a:xfrm>
            <a:off x="1138237" y="1722846"/>
            <a:ext cx="5640044" cy="3503495"/>
          </a:xfrm>
          <a:prstGeom prst="rect">
            <a:avLst/>
          </a:prstGeom>
        </p:spPr>
      </p:pic>
      <p:pic>
        <p:nvPicPr>
          <p:cNvPr id="6" name="Picture 5">
            <a:extLst>
              <a:ext uri="{FF2B5EF4-FFF2-40B4-BE49-F238E27FC236}">
                <a16:creationId xmlns:a16="http://schemas.microsoft.com/office/drawing/2014/main" id="{146B0577-87E6-4B09-8341-F3799910FCE3}"/>
              </a:ext>
            </a:extLst>
          </p:cNvPr>
          <p:cNvPicPr>
            <a:picLocks noChangeAspect="1"/>
          </p:cNvPicPr>
          <p:nvPr/>
        </p:nvPicPr>
        <p:blipFill rotWithShape="1">
          <a:blip r:embed="rId3">
            <a:extLst>
              <a:ext uri="{28A0092B-C50C-407E-A947-70E740481C1C}">
                <a14:useLocalDpi xmlns:a14="http://schemas.microsoft.com/office/drawing/2010/main" val="0"/>
              </a:ext>
            </a:extLst>
          </a:blip>
          <a:srcRect l="2147" t="3473" r="1645" b="2109"/>
          <a:stretch/>
        </p:blipFill>
        <p:spPr>
          <a:xfrm>
            <a:off x="5559234" y="3009165"/>
            <a:ext cx="5640043" cy="3503496"/>
          </a:xfrm>
          <a:prstGeom prst="rect">
            <a:avLst/>
          </a:prstGeom>
        </p:spPr>
      </p:pic>
    </p:spTree>
    <p:extLst>
      <p:ext uri="{BB962C8B-B14F-4D97-AF65-F5344CB8AC3E}">
        <p14:creationId xmlns:p14="http://schemas.microsoft.com/office/powerpoint/2010/main" val="222029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0A4277-7D5F-493E-B77C-877FF74FCD2C}"/>
              </a:ext>
            </a:extLst>
          </p:cNvPr>
          <p:cNvPicPr>
            <a:picLocks noChangeAspect="1"/>
          </p:cNvPicPr>
          <p:nvPr/>
        </p:nvPicPr>
        <p:blipFill>
          <a:blip r:embed="rId2"/>
          <a:stretch>
            <a:fillRect/>
          </a:stretch>
        </p:blipFill>
        <p:spPr>
          <a:xfrm>
            <a:off x="813731" y="1669924"/>
            <a:ext cx="5981983" cy="3518150"/>
          </a:xfrm>
          <a:prstGeom prst="rect">
            <a:avLst/>
          </a:prstGeom>
        </p:spPr>
      </p:pic>
      <p:sp>
        <p:nvSpPr>
          <p:cNvPr id="2" name="Title 1">
            <a:extLst>
              <a:ext uri="{FF2B5EF4-FFF2-40B4-BE49-F238E27FC236}">
                <a16:creationId xmlns:a16="http://schemas.microsoft.com/office/drawing/2014/main" id="{D0137A8D-D9D1-4E60-82D3-1EA8351759D3}"/>
              </a:ext>
            </a:extLst>
          </p:cNvPr>
          <p:cNvSpPr>
            <a:spLocks noGrp="1"/>
          </p:cNvSpPr>
          <p:nvPr>
            <p:ph type="title"/>
          </p:nvPr>
        </p:nvSpPr>
        <p:spPr/>
        <p:txBody>
          <a:bodyPr/>
          <a:lstStyle/>
          <a:p>
            <a:r>
              <a:rPr lang="en-US" dirty="0"/>
              <a:t>Concept</a:t>
            </a:r>
            <a:endParaRPr lang="en-GB" dirty="0"/>
          </a:p>
        </p:txBody>
      </p:sp>
      <p:pic>
        <p:nvPicPr>
          <p:cNvPr id="8" name="Picture 7">
            <a:extLst>
              <a:ext uri="{FF2B5EF4-FFF2-40B4-BE49-F238E27FC236}">
                <a16:creationId xmlns:a16="http://schemas.microsoft.com/office/drawing/2014/main" id="{02ABD27F-1F3B-497B-AB9A-CD5EBF78D7A2}"/>
              </a:ext>
            </a:extLst>
          </p:cNvPr>
          <p:cNvPicPr>
            <a:picLocks noChangeAspect="1"/>
          </p:cNvPicPr>
          <p:nvPr/>
        </p:nvPicPr>
        <p:blipFill>
          <a:blip r:embed="rId3"/>
          <a:stretch>
            <a:fillRect/>
          </a:stretch>
        </p:blipFill>
        <p:spPr>
          <a:xfrm>
            <a:off x="5396286" y="3001837"/>
            <a:ext cx="5981983" cy="3518150"/>
          </a:xfrm>
          <a:prstGeom prst="rect">
            <a:avLst/>
          </a:prstGeom>
        </p:spPr>
      </p:pic>
    </p:spTree>
    <p:extLst>
      <p:ext uri="{BB962C8B-B14F-4D97-AF65-F5344CB8AC3E}">
        <p14:creationId xmlns:p14="http://schemas.microsoft.com/office/powerpoint/2010/main" val="197397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D66A-E887-4905-BE28-9B25EA6C81B5}"/>
              </a:ext>
            </a:extLst>
          </p:cNvPr>
          <p:cNvSpPr>
            <a:spLocks noGrp="1"/>
          </p:cNvSpPr>
          <p:nvPr>
            <p:ph type="title"/>
          </p:nvPr>
        </p:nvSpPr>
        <p:spPr/>
        <p:txBody>
          <a:bodyPr/>
          <a:lstStyle/>
          <a:p>
            <a:r>
              <a:rPr lang="en-GB" dirty="0"/>
              <a:t>Sprint Plan</a:t>
            </a:r>
          </a:p>
        </p:txBody>
      </p:sp>
      <p:sp>
        <p:nvSpPr>
          <p:cNvPr id="11" name="Content Placeholder 2">
            <a:extLst>
              <a:ext uri="{FF2B5EF4-FFF2-40B4-BE49-F238E27FC236}">
                <a16:creationId xmlns:a16="http://schemas.microsoft.com/office/drawing/2014/main" id="{2202B4DD-5601-480F-A876-FD623BAE5802}"/>
              </a:ext>
            </a:extLst>
          </p:cNvPr>
          <p:cNvSpPr>
            <a:spLocks noGrp="1"/>
          </p:cNvSpPr>
          <p:nvPr>
            <p:ph idx="1"/>
          </p:nvPr>
        </p:nvSpPr>
        <p:spPr>
          <a:xfrm>
            <a:off x="1141412" y="2249487"/>
            <a:ext cx="9905999" cy="3541714"/>
          </a:xfrm>
        </p:spPr>
        <p:txBody>
          <a:bodyPr>
            <a:normAutofit/>
          </a:bodyPr>
          <a:lstStyle/>
          <a:p>
            <a:r>
              <a:rPr lang="en-US" dirty="0"/>
              <a:t>What needed to be included?</a:t>
            </a:r>
          </a:p>
          <a:p>
            <a:pPr lvl="1"/>
            <a:r>
              <a:rPr lang="en-US" dirty="0"/>
              <a:t>Front-end</a:t>
            </a:r>
          </a:p>
          <a:p>
            <a:pPr lvl="1"/>
            <a:r>
              <a:rPr lang="en-US" dirty="0"/>
              <a:t>Back-end</a:t>
            </a:r>
          </a:p>
          <a:p>
            <a:pPr lvl="1"/>
            <a:r>
              <a:rPr lang="en-US" dirty="0"/>
              <a:t>Testing</a:t>
            </a:r>
          </a:p>
          <a:p>
            <a:r>
              <a:rPr lang="en-US" dirty="0"/>
              <a:t>What did you hope to achieve?</a:t>
            </a:r>
          </a:p>
        </p:txBody>
      </p:sp>
    </p:spTree>
    <p:extLst>
      <p:ext uri="{BB962C8B-B14F-4D97-AF65-F5344CB8AC3E}">
        <p14:creationId xmlns:p14="http://schemas.microsoft.com/office/powerpoint/2010/main" val="4823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8B7FFE-69A2-47B3-865C-252DF436B350}"/>
              </a:ext>
            </a:extLst>
          </p:cNvPr>
          <p:cNvPicPr>
            <a:picLocks noChangeAspect="1"/>
          </p:cNvPicPr>
          <p:nvPr/>
        </p:nvPicPr>
        <p:blipFill>
          <a:blip r:embed="rId2"/>
          <a:stretch>
            <a:fillRect/>
          </a:stretch>
        </p:blipFill>
        <p:spPr>
          <a:xfrm>
            <a:off x="1141412" y="433960"/>
            <a:ext cx="6258435" cy="5054367"/>
          </a:xfrm>
          <a:prstGeom prst="rect">
            <a:avLst/>
          </a:prstGeom>
        </p:spPr>
      </p:pic>
      <p:pic>
        <p:nvPicPr>
          <p:cNvPr id="7" name="Picture 6">
            <a:extLst>
              <a:ext uri="{FF2B5EF4-FFF2-40B4-BE49-F238E27FC236}">
                <a16:creationId xmlns:a16="http://schemas.microsoft.com/office/drawing/2014/main" id="{E5439174-7E47-440B-81C7-2C499D4CBF96}"/>
              </a:ext>
            </a:extLst>
          </p:cNvPr>
          <p:cNvPicPr>
            <a:picLocks noChangeAspect="1"/>
          </p:cNvPicPr>
          <p:nvPr/>
        </p:nvPicPr>
        <p:blipFill>
          <a:blip r:embed="rId3"/>
          <a:stretch>
            <a:fillRect/>
          </a:stretch>
        </p:blipFill>
        <p:spPr>
          <a:xfrm>
            <a:off x="3042531" y="1516223"/>
            <a:ext cx="5489673" cy="4525838"/>
          </a:xfrm>
          <a:prstGeom prst="rect">
            <a:avLst/>
          </a:prstGeom>
        </p:spPr>
      </p:pic>
      <p:pic>
        <p:nvPicPr>
          <p:cNvPr id="9" name="Picture 8">
            <a:extLst>
              <a:ext uri="{FF2B5EF4-FFF2-40B4-BE49-F238E27FC236}">
                <a16:creationId xmlns:a16="http://schemas.microsoft.com/office/drawing/2014/main" id="{C13593B1-3C9F-4705-A7D8-FCD74C2FAE21}"/>
              </a:ext>
            </a:extLst>
          </p:cNvPr>
          <p:cNvPicPr>
            <a:picLocks noChangeAspect="1"/>
          </p:cNvPicPr>
          <p:nvPr/>
        </p:nvPicPr>
        <p:blipFill>
          <a:blip r:embed="rId4"/>
          <a:stretch>
            <a:fillRect/>
          </a:stretch>
        </p:blipFill>
        <p:spPr>
          <a:xfrm>
            <a:off x="4897019" y="2752887"/>
            <a:ext cx="6752262" cy="4016052"/>
          </a:xfrm>
          <a:prstGeom prst="rect">
            <a:avLst/>
          </a:prstGeom>
        </p:spPr>
      </p:pic>
    </p:spTree>
    <p:extLst>
      <p:ext uri="{BB962C8B-B14F-4D97-AF65-F5344CB8AC3E}">
        <p14:creationId xmlns:p14="http://schemas.microsoft.com/office/powerpoint/2010/main" val="1228538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A838-872B-46BB-96A5-EE37034247B7}"/>
              </a:ext>
            </a:extLst>
          </p:cNvPr>
          <p:cNvSpPr>
            <a:spLocks noGrp="1"/>
          </p:cNvSpPr>
          <p:nvPr>
            <p:ph type="title"/>
          </p:nvPr>
        </p:nvSpPr>
        <p:spPr/>
        <p:txBody>
          <a:bodyPr/>
          <a:lstStyle/>
          <a:p>
            <a:r>
              <a:rPr lang="en-GB" dirty="0"/>
              <a:t>Consultant Journey</a:t>
            </a:r>
          </a:p>
        </p:txBody>
      </p:sp>
      <p:sp>
        <p:nvSpPr>
          <p:cNvPr id="3" name="Content Placeholder 2">
            <a:extLst>
              <a:ext uri="{FF2B5EF4-FFF2-40B4-BE49-F238E27FC236}">
                <a16:creationId xmlns:a16="http://schemas.microsoft.com/office/drawing/2014/main" id="{89640A15-EA42-4FFE-9D77-DAA75868560A}"/>
              </a:ext>
            </a:extLst>
          </p:cNvPr>
          <p:cNvSpPr>
            <a:spLocks noGrp="1"/>
          </p:cNvSpPr>
          <p:nvPr>
            <p:ph idx="1"/>
          </p:nvPr>
        </p:nvSpPr>
        <p:spPr/>
        <p:txBody>
          <a:bodyPr>
            <a:normAutofit/>
          </a:bodyPr>
          <a:lstStyle/>
          <a:p>
            <a:r>
              <a:rPr lang="en-US" dirty="0"/>
              <a:t>So what have we learnt?</a:t>
            </a:r>
          </a:p>
          <a:p>
            <a:pPr lvl="1"/>
            <a:r>
              <a:rPr lang="en-US" dirty="0"/>
              <a:t>MongoDB</a:t>
            </a:r>
          </a:p>
          <a:p>
            <a:pPr lvl="1"/>
            <a:r>
              <a:rPr lang="en-US" dirty="0"/>
              <a:t>Express</a:t>
            </a:r>
          </a:p>
          <a:p>
            <a:pPr lvl="1"/>
            <a:r>
              <a:rPr lang="en-US" dirty="0"/>
              <a:t>React</a:t>
            </a:r>
          </a:p>
          <a:p>
            <a:pPr lvl="1"/>
            <a:r>
              <a:rPr lang="en-US" dirty="0"/>
              <a:t>Node</a:t>
            </a:r>
          </a:p>
          <a:p>
            <a:pPr lvl="1"/>
            <a:r>
              <a:rPr lang="en-US" dirty="0"/>
              <a:t>Jest</a:t>
            </a:r>
          </a:p>
          <a:p>
            <a:pPr lvl="1"/>
            <a:r>
              <a:rPr lang="en-US" dirty="0"/>
              <a:t>Mocha</a:t>
            </a:r>
          </a:p>
          <a:p>
            <a:pPr lvl="1"/>
            <a:r>
              <a:rPr lang="en-US" dirty="0"/>
              <a:t>Chai</a:t>
            </a:r>
          </a:p>
        </p:txBody>
      </p:sp>
      <p:sp>
        <p:nvSpPr>
          <p:cNvPr id="4" name="AutoShape 6" descr="Java (programming language) - Wikipedia">
            <a:extLst>
              <a:ext uri="{FF2B5EF4-FFF2-40B4-BE49-F238E27FC236}">
                <a16:creationId xmlns:a16="http://schemas.microsoft.com/office/drawing/2014/main" id="{F89FB8DD-9B89-4460-AFBF-DE199E89FD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8" name="Picture 4" descr="RoadMap to learn MERN Stack for Beginners - DEV Community">
            <a:extLst>
              <a:ext uri="{FF2B5EF4-FFF2-40B4-BE49-F238E27FC236}">
                <a16:creationId xmlns:a16="http://schemas.microsoft.com/office/drawing/2014/main" id="{ADB714FC-36D6-42B3-AB85-3C8C2FE316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01" b="7958"/>
          <a:stretch/>
        </p:blipFill>
        <p:spPr bwMode="auto">
          <a:xfrm>
            <a:off x="5720784" y="2097088"/>
            <a:ext cx="5348195" cy="17719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76091A7B-3BDD-4C64-8309-2FE0BB6E4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215" y="4019211"/>
            <a:ext cx="1771200" cy="1771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ocha · GitHub">
            <a:extLst>
              <a:ext uri="{FF2B5EF4-FFF2-40B4-BE49-F238E27FC236}">
                <a16:creationId xmlns:a16="http://schemas.microsoft.com/office/drawing/2014/main" id="{F1CBFA5B-46ED-4682-AC0F-9D58D6789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282" y="4019211"/>
            <a:ext cx="1771200" cy="1771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ai.js Assertion Library · GitHub">
            <a:extLst>
              <a:ext uri="{FF2B5EF4-FFF2-40B4-BE49-F238E27FC236}">
                <a16:creationId xmlns:a16="http://schemas.microsoft.com/office/drawing/2014/main" id="{E7FE772C-3DD3-454F-872C-D8EB9AA1F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0482" y="4019211"/>
            <a:ext cx="1766929" cy="17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26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C644-1CC0-4AD9-99E7-3FD3C572D6F0}"/>
              </a:ext>
            </a:extLst>
          </p:cNvPr>
          <p:cNvSpPr>
            <a:spLocks noGrp="1"/>
          </p:cNvSpPr>
          <p:nvPr>
            <p:ph type="title"/>
          </p:nvPr>
        </p:nvSpPr>
        <p:spPr/>
        <p:txBody>
          <a:bodyPr/>
          <a:lstStyle/>
          <a:p>
            <a:r>
              <a:rPr lang="en-GB" dirty="0"/>
              <a:t>Continuous Integration</a:t>
            </a:r>
          </a:p>
        </p:txBody>
      </p:sp>
      <p:grpSp>
        <p:nvGrpSpPr>
          <p:cNvPr id="18" name="Group 17">
            <a:extLst>
              <a:ext uri="{FF2B5EF4-FFF2-40B4-BE49-F238E27FC236}">
                <a16:creationId xmlns:a16="http://schemas.microsoft.com/office/drawing/2014/main" id="{85AF2806-922D-4E5C-813A-94447583B992}"/>
              </a:ext>
            </a:extLst>
          </p:cNvPr>
          <p:cNvGrpSpPr/>
          <p:nvPr/>
        </p:nvGrpSpPr>
        <p:grpSpPr>
          <a:xfrm>
            <a:off x="818908" y="2567149"/>
            <a:ext cx="10554184" cy="1723702"/>
            <a:chOff x="817320" y="2367854"/>
            <a:chExt cx="10554184" cy="1723702"/>
          </a:xfrm>
        </p:grpSpPr>
        <p:pic>
          <p:nvPicPr>
            <p:cNvPr id="5" name="Picture 4">
              <a:extLst>
                <a:ext uri="{FF2B5EF4-FFF2-40B4-BE49-F238E27FC236}">
                  <a16:creationId xmlns:a16="http://schemas.microsoft.com/office/drawing/2014/main" id="{F4F6E1C8-DE29-44B5-B3F3-C82D7EDC7E81}"/>
                </a:ext>
              </a:extLst>
            </p:cNvPr>
            <p:cNvPicPr>
              <a:picLocks noChangeAspect="1"/>
            </p:cNvPicPr>
            <p:nvPr/>
          </p:nvPicPr>
          <p:blipFill rotWithShape="1">
            <a:blip r:embed="rId2"/>
            <a:srcRect t="2947" b="15549"/>
            <a:stretch/>
          </p:blipFill>
          <p:spPr>
            <a:xfrm>
              <a:off x="817320" y="2367854"/>
              <a:ext cx="2431294" cy="1723702"/>
            </a:xfrm>
            <a:prstGeom prst="rect">
              <a:avLst/>
            </a:prstGeom>
          </p:spPr>
        </p:pic>
        <p:pic>
          <p:nvPicPr>
            <p:cNvPr id="12" name="Picture 11">
              <a:extLst>
                <a:ext uri="{FF2B5EF4-FFF2-40B4-BE49-F238E27FC236}">
                  <a16:creationId xmlns:a16="http://schemas.microsoft.com/office/drawing/2014/main" id="{4405366B-EB50-48E9-8A25-3DBB07BDA8F1}"/>
                </a:ext>
              </a:extLst>
            </p:cNvPr>
            <p:cNvPicPr>
              <a:picLocks noChangeAspect="1"/>
            </p:cNvPicPr>
            <p:nvPr/>
          </p:nvPicPr>
          <p:blipFill rotWithShape="1">
            <a:blip r:embed="rId3"/>
            <a:srcRect t="2193" b="20150"/>
            <a:stretch/>
          </p:blipFill>
          <p:spPr>
            <a:xfrm>
              <a:off x="3135781" y="2367854"/>
              <a:ext cx="2768152" cy="1723701"/>
            </a:xfrm>
            <a:prstGeom prst="rect">
              <a:avLst/>
            </a:prstGeom>
          </p:spPr>
        </p:pic>
        <p:pic>
          <p:nvPicPr>
            <p:cNvPr id="14" name="Picture 13">
              <a:extLst>
                <a:ext uri="{FF2B5EF4-FFF2-40B4-BE49-F238E27FC236}">
                  <a16:creationId xmlns:a16="http://schemas.microsoft.com/office/drawing/2014/main" id="{9BE94B45-B073-4781-A38D-6AFCADBB96FE}"/>
                </a:ext>
              </a:extLst>
            </p:cNvPr>
            <p:cNvPicPr>
              <a:picLocks noChangeAspect="1"/>
            </p:cNvPicPr>
            <p:nvPr/>
          </p:nvPicPr>
          <p:blipFill rotWithShape="1">
            <a:blip r:embed="rId4"/>
            <a:srcRect t="1662" b="1"/>
            <a:stretch/>
          </p:blipFill>
          <p:spPr>
            <a:xfrm>
              <a:off x="5841735" y="2367855"/>
              <a:ext cx="2369986" cy="1723700"/>
            </a:xfrm>
            <a:prstGeom prst="rect">
              <a:avLst/>
            </a:prstGeom>
          </p:spPr>
        </p:pic>
        <p:pic>
          <p:nvPicPr>
            <p:cNvPr id="16" name="Picture 15">
              <a:extLst>
                <a:ext uri="{FF2B5EF4-FFF2-40B4-BE49-F238E27FC236}">
                  <a16:creationId xmlns:a16="http://schemas.microsoft.com/office/drawing/2014/main" id="{BAAD5861-F702-409E-B107-EF2F3546C8AF}"/>
                </a:ext>
              </a:extLst>
            </p:cNvPr>
            <p:cNvPicPr>
              <a:picLocks noChangeAspect="1"/>
            </p:cNvPicPr>
            <p:nvPr/>
          </p:nvPicPr>
          <p:blipFill rotWithShape="1">
            <a:blip r:embed="rId5"/>
            <a:srcRect t="9124" b="15484"/>
            <a:stretch/>
          </p:blipFill>
          <p:spPr>
            <a:xfrm>
              <a:off x="8125248" y="2367856"/>
              <a:ext cx="3246256" cy="1723700"/>
            </a:xfrm>
            <a:prstGeom prst="rect">
              <a:avLst/>
            </a:prstGeom>
          </p:spPr>
        </p:pic>
      </p:grpSp>
    </p:spTree>
    <p:extLst>
      <p:ext uri="{BB962C8B-B14F-4D97-AF65-F5344CB8AC3E}">
        <p14:creationId xmlns:p14="http://schemas.microsoft.com/office/powerpoint/2010/main" val="3451920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4523</TotalTime>
  <Words>256</Words>
  <Application>Microsoft Office PowerPoint</Application>
  <PresentationFormat>Widescreen</PresentationFormat>
  <Paragraphs>55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Tw Cen MT</vt:lpstr>
      <vt:lpstr>Circuit</vt:lpstr>
      <vt:lpstr>QA Cinema Project</vt:lpstr>
      <vt:lpstr>Introduction</vt:lpstr>
      <vt:lpstr>Introduction</vt:lpstr>
      <vt:lpstr>Concept</vt:lpstr>
      <vt:lpstr>Concept</vt:lpstr>
      <vt:lpstr>Sprint Plan</vt:lpstr>
      <vt:lpstr>PowerPoint Presentation</vt:lpstr>
      <vt:lpstr>Consultant Journey</vt:lpstr>
      <vt:lpstr>Continuous Integration</vt:lpstr>
      <vt:lpstr>Continuous Integration</vt:lpstr>
      <vt:lpstr>Testing</vt:lpstr>
      <vt:lpstr>Testing</vt:lpstr>
      <vt:lpstr>Testing</vt:lpstr>
      <vt:lpstr>Testing</vt:lpstr>
      <vt:lpstr>Demonstration</vt:lpstr>
      <vt:lpstr>Sprint Review</vt:lpstr>
      <vt:lpstr>Sprint Review</vt:lpstr>
      <vt:lpstr>Sprint Review</vt:lpstr>
      <vt:lpstr>Sprint Retrospective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Project</dc:title>
  <dc:creator>Jordan Lewis</dc:creator>
  <cp:lastModifiedBy>Jordan Lewis</cp:lastModifiedBy>
  <cp:revision>81</cp:revision>
  <dcterms:created xsi:type="dcterms:W3CDTF">2021-04-19T09:05:58Z</dcterms:created>
  <dcterms:modified xsi:type="dcterms:W3CDTF">2021-06-11T12:05:39Z</dcterms:modified>
</cp:coreProperties>
</file>